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77" r:id="rId2"/>
    <p:sldId id="576" r:id="rId3"/>
    <p:sldId id="509" r:id="rId4"/>
    <p:sldId id="510" r:id="rId5"/>
    <p:sldId id="511" r:id="rId6"/>
    <p:sldId id="512" r:id="rId7"/>
    <p:sldId id="513" r:id="rId8"/>
    <p:sldId id="514" r:id="rId9"/>
    <p:sldId id="515" r:id="rId10"/>
    <p:sldId id="574" r:id="rId11"/>
    <p:sldId id="575" r:id="rId12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3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MUH 3633 - Music in the United States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6BFCD0A-ECF7-44FE-94C1-DA646BED40BE}" type="datetime1">
              <a:rPr lang="en-US" smtClean="0"/>
              <a:t>3/23/2020</a:t>
            </a:fld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CHAPTER 9 (post break)</a:t>
            </a: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82BC00-2024-4CFD-9A15-6F5D7D4D1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53463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MUH 3633 - Music in the United States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3816289-105A-4206-A91E-C9613AC33D8D}" type="datetime1">
              <a:rPr lang="en-US" smtClean="0"/>
              <a:t>3/23/2020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CHAPTER 9 (post break)</a:t>
            </a: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7266D2-24CD-4FEF-8E62-8854BE4C18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014244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8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6149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8FD83C4-F5D4-4ED8-B8CC-C79BC960659B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50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615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61D6C5-BD22-468A-9309-7CB5DE0E32F8}" type="slidenum">
              <a:rPr lang="en-US" altLang="en-US" sz="1200" smtClean="0">
                <a:latin typeface="Arial" panose="020B0604020202020204" pitchFamily="34" charset="0"/>
              </a:rPr>
              <a:pPr/>
              <a:t>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0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24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1024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332064-94BE-4752-A267-028BF13B6BE1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024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10247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66BA92-FCEB-4A10-A39B-CE4D8C07FDFB}" type="slidenum">
              <a:rPr lang="en-US" altLang="en-US" sz="1200" smtClean="0">
                <a:latin typeface="Arial" panose="020B0604020202020204" pitchFamily="34" charset="0"/>
              </a:rPr>
              <a:pPr/>
              <a:t>5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2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12293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18E996-A2F3-4FF2-B856-92EE00E37062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2294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12295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7E9135-2D84-4F8D-88A3-A05C6264F71D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9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4340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1434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11C3DE-E74D-455C-95A2-08F8ADDEA06C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434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14343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3CC8F1-059A-42BB-A9CA-E0E02983F2D8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9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6388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16389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AFCEED-F23E-4F3B-A812-6C28989F6247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6390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16391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6F7C12-ABC0-434A-A5CA-20028529FDC0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2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MUH 3633 - Music in the United States</a:t>
            </a:r>
          </a:p>
        </p:txBody>
      </p:sp>
      <p:sp>
        <p:nvSpPr>
          <p:cNvPr id="18437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3E193B-5CE0-4DF5-8C4C-C8EFF2059923}" type="datetime1">
              <a:rPr lang="en-US" altLang="en-US" sz="1200" smtClean="0">
                <a:latin typeface="Arial" panose="020B0604020202020204" pitchFamily="34" charset="0"/>
              </a:rPr>
              <a:t>3/23/2020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8438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smtClean="0">
                <a:latin typeface="Arial" panose="020B0604020202020204" pitchFamily="34" charset="0"/>
              </a:rPr>
              <a:t>CHAPTER 9 (post break)</a:t>
            </a:r>
          </a:p>
        </p:txBody>
      </p:sp>
      <p:sp>
        <p:nvSpPr>
          <p:cNvPr id="18439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3C834A-8AD4-4CB3-82C3-D985859BB4BD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1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A312B-B79E-41CE-9C91-B397850DF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37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0278-C302-4493-8327-CFFE814772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52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A433F-4638-4A4E-96B0-81F9E7DCC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909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D206E-707C-4B8C-A2EA-4A60F2B2E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38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2E0F-4A6E-4DBE-BC6E-160D2EE73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2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F9509-B7AF-47A4-989E-A22F0A162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2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8605-722E-47FA-BDC9-244619A36F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6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846EE-8364-4E5D-98DC-39E0A328A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8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A479-3121-42C2-ACCA-FB9DA018B4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69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DA8D9-5895-4AAB-9237-8B8D6C81D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61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331A-0BEB-4D6F-AF8F-39D39143A1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26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F838F-EF81-4E1F-B64F-981E42AA95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05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119F39-7259-428A-BA6A-1E7DFE991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rtqwOpJEz0" TargetMode="External"/><Relationship Id="rId13" Type="http://schemas.openxmlformats.org/officeDocument/2006/relationships/hyperlink" Target="https://www.youtube.com/watch?v=RXPSU1gOjL0" TargetMode="External"/><Relationship Id="rId3" Type="http://schemas.microsoft.com/office/2007/relationships/media" Target="../media/media14.m4a"/><Relationship Id="rId7" Type="http://schemas.openxmlformats.org/officeDocument/2006/relationships/hyperlink" Target="https://www.youtube.com/watch?v=resaEJ8w4-0" TargetMode="External"/><Relationship Id="rId12" Type="http://schemas.openxmlformats.org/officeDocument/2006/relationships/hyperlink" Target="https://www.youtube.com/watch?v=kkaOz48cq2g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youtu.be/tP96kvwWPI8?t=34" TargetMode="External"/><Relationship Id="rId11" Type="http://schemas.openxmlformats.org/officeDocument/2006/relationships/hyperlink" Target="https://www.houstonsymphony.org/ives-symphony-2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hyperlink" Target="https://www.youtube.com/watch?v=ztLr3kaN4_c" TargetMode="External"/><Relationship Id="rId4" Type="http://schemas.openxmlformats.org/officeDocument/2006/relationships/audio" Target="../media/media14.m4a"/><Relationship Id="rId9" Type="http://schemas.openxmlformats.org/officeDocument/2006/relationships/hyperlink" Target="https://www.youtube.com/watch?v=-UZq09F9RR4" TargetMode="External"/><Relationship Id="rId14" Type="http://schemas.openxmlformats.org/officeDocument/2006/relationships/hyperlink" Target="https://youtu.be/lVULj6eUqcY?t=3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hyperlink" Target="https://faculty.cah.ucf.edu/swarfiel/MUH3633/3633article.html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6.m4a"/><Relationship Id="rId7" Type="http://schemas.openxmlformats.org/officeDocument/2006/relationships/image" Target="../media/image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8.m4a"/><Relationship Id="rId7" Type="http://schemas.openxmlformats.org/officeDocument/2006/relationships/image" Target="../media/image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10.m4a"/><Relationship Id="rId7" Type="http://schemas.openxmlformats.org/officeDocument/2006/relationships/image" Target="../media/image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yHMIwIAAdI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zJBmuNTXrvY" TargetMode="External"/><Relationship Id="rId12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youtube.com/watch?v=hR8siRfITvc" TargetMode="External"/><Relationship Id="rId11" Type="http://schemas.openxmlformats.org/officeDocument/2006/relationships/hyperlink" Target="https://www.youtube.com/watch?v=xm2fw1357Eo" TargetMode="External"/><Relationship Id="rId5" Type="http://schemas.openxmlformats.org/officeDocument/2006/relationships/hyperlink" Target="https://www.youtube.com/watch?v=yt9vopxw09Y" TargetMode="External"/><Relationship Id="rId10" Type="http://schemas.openxmlformats.org/officeDocument/2006/relationships/hyperlink" Target="https://www.youtube.com/watch?v=NERtyXzwGHg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youtube.com/watch?v=qZ-NYsg8_y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Post-Spring Break Revision</a:t>
            </a: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/>
          <a:lstStyle/>
          <a:p>
            <a:r>
              <a:rPr lang="en-US" altLang="en-US" dirty="0" smtClean="0"/>
              <a:t>Slide sets are now PPTX (old sets = PPT)</a:t>
            </a:r>
            <a:br>
              <a:rPr lang="en-US" altLang="en-US" dirty="0" smtClean="0"/>
            </a:br>
            <a:r>
              <a:rPr lang="en-US" altLang="en-US" dirty="0" smtClean="0"/>
              <a:t>- may require more </a:t>
            </a:r>
          </a:p>
          <a:p>
            <a:r>
              <a:rPr lang="en-US" altLang="en-US" dirty="0" smtClean="0"/>
              <a:t>Slide sets are what you would see in class</a:t>
            </a:r>
          </a:p>
          <a:p>
            <a:r>
              <a:rPr lang="en-US" altLang="en-US" dirty="0" smtClean="0"/>
              <a:t>Click through items as if in class</a:t>
            </a:r>
          </a:p>
          <a:p>
            <a:r>
              <a:rPr lang="en-US" altLang="en-US" dirty="0" smtClean="0"/>
              <a:t>Play music examples, especially Listening Guide items (for future tests)</a:t>
            </a:r>
          </a:p>
          <a:p>
            <a:r>
              <a:rPr lang="en-US" altLang="en-US" dirty="0" smtClean="0"/>
              <a:t>Play the audio (click the icons) to hear me</a:t>
            </a:r>
          </a:p>
          <a:p>
            <a:r>
              <a:rPr lang="en-US" altLang="en-US" dirty="0" smtClean="0"/>
              <a:t>Entire chapter is covered in a single slide set</a:t>
            </a:r>
          </a:p>
        </p:txBody>
      </p:sp>
      <p:pic>
        <p:nvPicPr>
          <p:cNvPr id="2" name="Chapter9-Prel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106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Charles Ives (1874-1954)</a:t>
            </a:r>
          </a:p>
        </p:txBody>
      </p:sp>
      <p:sp>
        <p:nvSpPr>
          <p:cNvPr id="3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52400" y="1219200"/>
            <a:ext cx="4953000" cy="5273675"/>
          </a:xfrm>
        </p:spPr>
        <p:txBody>
          <a:bodyPr/>
          <a:lstStyle/>
          <a:p>
            <a:r>
              <a:rPr lang="en-US" altLang="en-US" smtClean="0"/>
              <a:t>George Ives (father)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Civil War Bandmaster</a:t>
            </a:r>
            <a:br>
              <a:rPr lang="en-US" altLang="en-US" sz="2400" smtClean="0"/>
            </a:br>
            <a:r>
              <a:rPr lang="en-US" altLang="en-US" sz="2400" smtClean="0"/>
              <a:t>- “…to stretch our ears…”</a:t>
            </a:r>
          </a:p>
          <a:p>
            <a:r>
              <a:rPr lang="en-US" altLang="en-US" smtClean="0"/>
              <a:t>Yale University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Horatio Parker, teacher</a:t>
            </a:r>
          </a:p>
          <a:p>
            <a:r>
              <a:rPr lang="en-US" altLang="en-US" smtClean="0"/>
              <a:t>Ignored as composer</a:t>
            </a:r>
          </a:p>
          <a:p>
            <a:r>
              <a:rPr lang="en-US" altLang="en-US" smtClean="0"/>
              <a:t>Ives &amp; Merrick Insurance</a:t>
            </a:r>
          </a:p>
          <a:p>
            <a:r>
              <a:rPr lang="en-US" altLang="en-US" smtClean="0"/>
              <a:t>Composed for self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often unperformed</a:t>
            </a:r>
            <a:br>
              <a:rPr lang="en-US" altLang="en-US" sz="2400" smtClean="0"/>
            </a:br>
            <a:r>
              <a:rPr lang="en-US" altLang="en-US" sz="2400" smtClean="0"/>
              <a:t>- numerous revisions</a:t>
            </a:r>
            <a:endParaRPr lang="en-US" altLang="en-US" smtClean="0"/>
          </a:p>
          <a:p>
            <a:r>
              <a:rPr lang="en-US" altLang="en-US" smtClean="0"/>
              <a:t>Uniquely AMERICAN composer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371600"/>
            <a:ext cx="3735388" cy="5121275"/>
          </a:xfrm>
        </p:spPr>
      </p:pic>
      <p:pic>
        <p:nvPicPr>
          <p:cNvPr id="2" name="Chapter9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Ives – Music Examples</a:t>
            </a:r>
          </a:p>
        </p:txBody>
      </p:sp>
      <p:sp>
        <p:nvSpPr>
          <p:cNvPr id="2662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altLang="en-US" sz="2800" dirty="0" smtClean="0"/>
              <a:t>SONGS </a:t>
            </a:r>
          </a:p>
          <a:p>
            <a:r>
              <a:rPr lang="en-US" altLang="en-US" sz="2800" dirty="0" smtClean="0">
                <a:hlinkClick r:id="rId6"/>
              </a:rPr>
              <a:t>Jerry Hadley - The Circus Band - Charles Ives</a:t>
            </a:r>
            <a:endParaRPr lang="en-US" altLang="en-US" sz="2800" dirty="0" smtClean="0"/>
          </a:p>
          <a:p>
            <a:r>
              <a:rPr lang="en-US" altLang="en-US" sz="2800" dirty="0" smtClean="0">
                <a:hlinkClick r:id="rId7"/>
              </a:rPr>
              <a:t>The Housatonic at Stockbridge</a:t>
            </a:r>
            <a:endParaRPr lang="en-US" altLang="en-US" sz="2800" dirty="0" smtClean="0"/>
          </a:p>
          <a:p>
            <a:r>
              <a:rPr lang="en-US" altLang="en-US" sz="2800" dirty="0" smtClean="0">
                <a:hlinkClick r:id="rId8"/>
              </a:rPr>
              <a:t>The Things Our Fathers Loved</a:t>
            </a:r>
            <a:r>
              <a:rPr lang="en-US" altLang="en-US" sz="2800" dirty="0" smtClean="0"/>
              <a:t> (LG 9.3)</a:t>
            </a:r>
          </a:p>
          <a:p>
            <a:r>
              <a:rPr lang="en-US" altLang="en-US" sz="2800" dirty="0" smtClean="0"/>
              <a:t>INSTRUMENTAL</a:t>
            </a:r>
          </a:p>
          <a:p>
            <a:r>
              <a:rPr lang="en-US" altLang="en-US" sz="2800" dirty="0" smtClean="0">
                <a:hlinkClick r:id="rId9"/>
              </a:rPr>
              <a:t>Ives: Variations on "America" (1891)</a:t>
            </a:r>
            <a:endParaRPr lang="en-US" altLang="en-US" sz="2800" dirty="0" smtClean="0"/>
          </a:p>
          <a:p>
            <a:r>
              <a:rPr lang="en-US" altLang="en-US" sz="2800" dirty="0" smtClean="0">
                <a:hlinkClick r:id="rId10"/>
              </a:rPr>
              <a:t>Charles Ives - Symphony No. 2 </a:t>
            </a:r>
            <a:r>
              <a:rPr lang="en-US" altLang="en-US" sz="2800" dirty="0" smtClean="0"/>
              <a:t>(</a:t>
            </a:r>
            <a:r>
              <a:rPr lang="en-US" altLang="en-US" sz="2800" dirty="0" smtClean="0">
                <a:hlinkClick r:id="rId11"/>
              </a:rPr>
              <a:t>Houston </a:t>
            </a:r>
            <a:r>
              <a:rPr lang="en-US" altLang="en-US" sz="2800" dirty="0" err="1" smtClean="0">
                <a:hlinkClick r:id="rId11"/>
              </a:rPr>
              <a:t>Sym</a:t>
            </a:r>
            <a:r>
              <a:rPr lang="en-US" altLang="en-US" sz="2800" dirty="0" smtClean="0">
                <a:hlinkClick r:id="rId11"/>
              </a:rPr>
              <a:t> Note</a:t>
            </a:r>
            <a:r>
              <a:rPr lang="en-US" altLang="en-US" sz="2800" dirty="0" smtClean="0"/>
              <a:t>)</a:t>
            </a:r>
          </a:p>
          <a:p>
            <a:r>
              <a:rPr lang="en-US" altLang="en-US" sz="2800" dirty="0" smtClean="0">
                <a:hlinkClick r:id="rId12"/>
              </a:rPr>
              <a:t>Ives: "The Unanswered Question" </a:t>
            </a:r>
            <a:endParaRPr lang="en-US" altLang="en-US" sz="2800" dirty="0" smtClean="0"/>
          </a:p>
          <a:p>
            <a:r>
              <a:rPr lang="en-US" altLang="en-US" sz="2800" dirty="0" smtClean="0">
                <a:hlinkClick r:id="rId13"/>
              </a:rPr>
              <a:t>Charles Ives - Piano Sonata No. 2 "Concord" </a:t>
            </a:r>
            <a:endParaRPr lang="en-US" altLang="en-US" sz="2800" dirty="0" smtClean="0"/>
          </a:p>
          <a:p>
            <a:r>
              <a:rPr lang="en-US" altLang="en-US" sz="2800" dirty="0" smtClean="0">
                <a:hlinkClick r:id="rId14"/>
              </a:rPr>
              <a:t>Charles Ives - Decoration Day (1912)</a:t>
            </a:r>
            <a:endParaRPr lang="en-US" altLang="en-US" sz="2800" dirty="0" smtClean="0"/>
          </a:p>
        </p:txBody>
      </p:sp>
      <p:pic>
        <p:nvPicPr>
          <p:cNvPr id="2" name="Chapter9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09800" y="1143000"/>
            <a:ext cx="609600" cy="609600"/>
          </a:xfrm>
          <a:prstGeom prst="rect">
            <a:avLst/>
          </a:prstGeom>
        </p:spPr>
      </p:pic>
      <p:pic>
        <p:nvPicPr>
          <p:cNvPr id="3" name="Chapter9-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6200" y="335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ctrTitle"/>
          </p:nvPr>
        </p:nvSpPr>
        <p:spPr>
          <a:xfrm>
            <a:off x="685800" y="282575"/>
            <a:ext cx="7772400" cy="1470025"/>
          </a:xfrm>
        </p:spPr>
        <p:txBody>
          <a:bodyPr/>
          <a:lstStyle/>
          <a:p>
            <a:r>
              <a:rPr lang="en-US" altLang="en-US" sz="5400" b="1" smtClean="0"/>
              <a:t>Friendly Alert</a:t>
            </a:r>
          </a:p>
        </p:txBody>
      </p:sp>
      <p:sp>
        <p:nvSpPr>
          <p:cNvPr id="7171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752600"/>
            <a:ext cx="7239000" cy="4724400"/>
          </a:xfrm>
        </p:spPr>
        <p:txBody>
          <a:bodyPr/>
          <a:lstStyle/>
          <a:p>
            <a:r>
              <a:rPr lang="en-US" altLang="en-US" smtClean="0"/>
              <a:t>Instructions for the</a:t>
            </a:r>
            <a:br>
              <a:rPr lang="en-US" altLang="en-US" smtClean="0"/>
            </a:br>
            <a:r>
              <a:rPr lang="en-US" altLang="en-US" b="1" smtClean="0">
                <a:hlinkClick r:id="rId5"/>
              </a:rPr>
              <a:t>“Scholarly Article Summary”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are now posted</a:t>
            </a:r>
            <a:br>
              <a:rPr lang="en-US" altLang="en-US" smtClean="0"/>
            </a:br>
            <a:r>
              <a:rPr lang="en-US" altLang="en-US" smtClean="0"/>
              <a:t>on the course web site</a:t>
            </a:r>
          </a:p>
          <a:p>
            <a:endParaRPr lang="en-US" altLang="en-US" smtClean="0"/>
          </a:p>
          <a:p>
            <a:r>
              <a:rPr lang="en-US" altLang="en-US" smtClean="0"/>
              <a:t>Paper due: 3 April 2020</a:t>
            </a:r>
          </a:p>
        </p:txBody>
      </p:sp>
      <p:pic>
        <p:nvPicPr>
          <p:cNvPr id="3" name="Chapter9-Remin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/>
      <p:bldP spid="717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altLang="en-US" b="1" smtClean="0"/>
              <a:t>Chapter Nine </a:t>
            </a:r>
          </a:p>
        </p:txBody>
      </p:sp>
      <p:sp>
        <p:nvSpPr>
          <p:cNvPr id="12291" name="Subtit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124200"/>
            <a:ext cx="7315200" cy="1752600"/>
          </a:xfrm>
        </p:spPr>
        <p:txBody>
          <a:bodyPr/>
          <a:lstStyle/>
          <a:p>
            <a:r>
              <a:rPr lang="en-US" altLang="en-US" b="1" smtClean="0"/>
              <a:t>“To Stretch Our Ears” :</a:t>
            </a:r>
            <a:br>
              <a:rPr lang="en-US" altLang="en-US" b="1" smtClean="0"/>
            </a:br>
            <a:r>
              <a:rPr lang="en-US" altLang="en-US" b="1" smtClean="0"/>
              <a:t>Classical Music Comes of Age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Theodore Thomas (1835-1905)</a:t>
            </a: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sz="half" idx="1"/>
          </p:nvPr>
        </p:nvSpPr>
        <p:spPr>
          <a:xfrm>
            <a:off x="228600" y="1066800"/>
            <a:ext cx="5778500" cy="5257800"/>
          </a:xfrm>
        </p:spPr>
        <p:txBody>
          <a:bodyPr/>
          <a:lstStyle/>
          <a:p>
            <a:r>
              <a:rPr lang="en-US" altLang="en-US" smtClean="0"/>
              <a:t>German Immigrant</a:t>
            </a:r>
          </a:p>
          <a:p>
            <a:r>
              <a:rPr lang="en-US" altLang="en-US" smtClean="0"/>
              <a:t>Violinist in NYC</a:t>
            </a:r>
          </a:p>
          <a:p>
            <a:r>
              <a:rPr lang="en-US" altLang="en-US" smtClean="0"/>
              <a:t>Theodore Thomas Orchestra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Summer concerts (1864)</a:t>
            </a:r>
            <a:br>
              <a:rPr lang="en-US" altLang="en-US" sz="2400" smtClean="0"/>
            </a:br>
            <a:r>
              <a:rPr lang="en-US" altLang="en-US" sz="2400" smtClean="0"/>
              <a:t>- touring in US</a:t>
            </a:r>
          </a:p>
          <a:p>
            <a:r>
              <a:rPr lang="en-US" altLang="en-US" smtClean="0"/>
              <a:t>To Chicago Symphony (1891)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“I would go to hell if they gave me a permanent orchestra”</a:t>
            </a:r>
          </a:p>
          <a:p>
            <a:r>
              <a:rPr lang="en-US" altLang="en-US" smtClean="0"/>
              <a:t>“…to make good music popular”</a:t>
            </a:r>
            <a:r>
              <a:rPr lang="en-US" altLang="en-US" sz="2400" smtClean="0"/>
              <a:t/>
            </a:r>
            <a:br>
              <a:rPr lang="en-US" altLang="en-US" sz="2400" smtClean="0"/>
            </a:br>
            <a:r>
              <a:rPr lang="en-US" altLang="en-US" sz="2400" smtClean="0"/>
              <a:t>- belief in the importance of  the orchestra</a:t>
            </a:r>
            <a:br>
              <a:rPr lang="en-US" altLang="en-US" sz="2400" smtClean="0"/>
            </a:br>
            <a:r>
              <a:rPr lang="en-US" altLang="en-US" sz="2400" smtClean="0"/>
              <a:t>- civic pride (orchestra = cultural emblem)</a:t>
            </a:r>
            <a:br>
              <a:rPr lang="en-US" altLang="en-US" sz="2400" smtClean="0"/>
            </a:br>
            <a:r>
              <a:rPr lang="en-US" altLang="en-US" sz="2400" smtClean="0"/>
              <a:t>- financial support (beyond ticket sales)</a:t>
            </a:r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7397" r="24010" b="8109"/>
          <a:stretch>
            <a:fillRect/>
          </a:stretch>
        </p:blipFill>
        <p:spPr>
          <a:xfrm>
            <a:off x="6007100" y="1143000"/>
            <a:ext cx="2832100" cy="5410200"/>
          </a:xfrm>
        </p:spPr>
      </p:pic>
      <p:pic>
        <p:nvPicPr>
          <p:cNvPr id="3" name="Chapter9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066800"/>
            <a:ext cx="1188720" cy="11887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Second New England School</a:t>
            </a:r>
          </a:p>
        </p:txBody>
      </p:sp>
      <p:sp>
        <p:nvSpPr>
          <p:cNvPr id="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382000" cy="4830762"/>
          </a:xfrm>
        </p:spPr>
        <p:txBody>
          <a:bodyPr/>
          <a:lstStyle/>
          <a:p>
            <a:r>
              <a:rPr lang="en-US" altLang="en-US" dirty="0" smtClean="0"/>
              <a:t>Group of Boston – New York composers</a:t>
            </a:r>
          </a:p>
          <a:p>
            <a:r>
              <a:rPr lang="en-US" altLang="en-US" dirty="0" smtClean="0"/>
              <a:t>Post-Civil War era (1865-1910+)</a:t>
            </a:r>
          </a:p>
          <a:p>
            <a:r>
              <a:rPr lang="en-US" altLang="en-US" dirty="0" smtClean="0"/>
              <a:t>Classical / Art Music</a:t>
            </a:r>
          </a:p>
          <a:p>
            <a:r>
              <a:rPr lang="en-US" altLang="en-US" dirty="0" smtClean="0"/>
              <a:t>European trained (either there or here)</a:t>
            </a:r>
          </a:p>
          <a:p>
            <a:r>
              <a:rPr lang="en-US" altLang="en-US" dirty="0" smtClean="0"/>
              <a:t>Established modern US art music infrastructure</a:t>
            </a:r>
          </a:p>
          <a:p>
            <a:r>
              <a:rPr lang="en-US" altLang="en-US" dirty="0" smtClean="0"/>
              <a:t>“Second” NE School</a:t>
            </a:r>
            <a:br>
              <a:rPr lang="en-US" altLang="en-US" dirty="0" smtClean="0"/>
            </a:br>
            <a:r>
              <a:rPr lang="en-US" altLang="en-US" dirty="0" smtClean="0"/>
              <a:t> – came after the “First” group of NE Psalmody composers (Billings, et al.)</a:t>
            </a:r>
          </a:p>
        </p:txBody>
      </p:sp>
      <p:pic>
        <p:nvPicPr>
          <p:cNvPr id="4" name="Chaper9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10668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6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838200" y="1295400"/>
            <a:ext cx="4572000" cy="1828800"/>
          </a:xfrm>
        </p:spPr>
        <p:txBody>
          <a:bodyPr/>
          <a:lstStyle/>
          <a:p>
            <a:r>
              <a:rPr lang="en-US" altLang="en-US" sz="2000" smtClean="0"/>
              <a:t>Musical family (organists in Maine)</a:t>
            </a:r>
          </a:p>
          <a:p>
            <a:r>
              <a:rPr lang="en-US" altLang="en-US" sz="2000" smtClean="0"/>
              <a:t>Study in Europe (Berlin)</a:t>
            </a:r>
          </a:p>
          <a:p>
            <a:r>
              <a:rPr lang="en-US" altLang="en-US" sz="2000" smtClean="0"/>
              <a:t>Harvard – 1</a:t>
            </a:r>
            <a:r>
              <a:rPr lang="en-US" altLang="en-US" sz="2000" baseline="30000" smtClean="0"/>
              <a:t>st</a:t>
            </a:r>
            <a:r>
              <a:rPr lang="en-US" altLang="en-US" sz="2000" smtClean="0"/>
              <a:t> Professor of Music in US</a:t>
            </a:r>
          </a:p>
          <a:p>
            <a:r>
              <a:rPr lang="en-US" altLang="en-US" sz="2000" smtClean="0"/>
              <a:t>Board of New England Conservatory</a:t>
            </a:r>
          </a:p>
          <a:p>
            <a:r>
              <a:rPr lang="en-US" altLang="en-US" sz="2000" smtClean="0"/>
              <a:t>Widely influential – many colleagues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sz="half" idx="2"/>
          </p:nvPr>
        </p:nvSpPr>
        <p:spPr>
          <a:xfrm>
            <a:off x="3276600" y="4922838"/>
            <a:ext cx="5410200" cy="1782762"/>
          </a:xfrm>
        </p:spPr>
        <p:txBody>
          <a:bodyPr/>
          <a:lstStyle/>
          <a:p>
            <a:r>
              <a:rPr lang="en-US" altLang="en-US" sz="2000" smtClean="0"/>
              <a:t>Self-taught and “special” NEC student</a:t>
            </a:r>
          </a:p>
          <a:p>
            <a:r>
              <a:rPr lang="en-US" altLang="en-US" sz="2000" smtClean="0"/>
              <a:t>Study in Leipzig and Munich</a:t>
            </a:r>
          </a:p>
          <a:p>
            <a:r>
              <a:rPr lang="en-US" altLang="en-US" sz="2000" smtClean="0"/>
              <a:t>Director of New England Cons. (1897-1930) </a:t>
            </a:r>
          </a:p>
          <a:p>
            <a:r>
              <a:rPr lang="en-US" altLang="en-US" sz="2000" smtClean="0"/>
              <a:t>Influential teacher – H. Parker, W.G. Still, A. Whiting, F. Converse, F. Price, et al.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15974" r="10944" b="1112"/>
          <a:stretch>
            <a:fillRect/>
          </a:stretch>
        </p:blipFill>
        <p:spPr bwMode="auto">
          <a:xfrm>
            <a:off x="5562600" y="304800"/>
            <a:ext cx="24558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7"/>
          <a:stretch>
            <a:fillRect/>
          </a:stretch>
        </p:blipFill>
        <p:spPr bwMode="auto">
          <a:xfrm>
            <a:off x="750888" y="3413125"/>
            <a:ext cx="237331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95400" y="381000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John Knowles Paine</a:t>
            </a:r>
            <a:br>
              <a:rPr lang="en-US" altLang="en-US" sz="2400" b="1"/>
            </a:br>
            <a:r>
              <a:rPr lang="en-US" altLang="en-US" sz="2400" b="1"/>
              <a:t>(1839-1906)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7600" y="4114800"/>
            <a:ext cx="396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George Whitfield Chadwick (1854-1931)</a:t>
            </a:r>
          </a:p>
        </p:txBody>
      </p:sp>
      <p:pic>
        <p:nvPicPr>
          <p:cNvPr id="6" name="Chapter9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38932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000" y="411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3962400" y="1295400"/>
            <a:ext cx="4724400" cy="1600200"/>
          </a:xfrm>
        </p:spPr>
        <p:txBody>
          <a:bodyPr/>
          <a:lstStyle/>
          <a:p>
            <a:r>
              <a:rPr lang="en-US" altLang="en-US" sz="2000" smtClean="0"/>
              <a:t>Trained entirely in US (NEC &amp; Harvard)</a:t>
            </a:r>
            <a:br>
              <a:rPr lang="en-US" altLang="en-US" sz="2000" smtClean="0"/>
            </a:br>
            <a:r>
              <a:rPr lang="en-US" altLang="en-US" sz="2000" smtClean="0"/>
              <a:t>- earned 1</a:t>
            </a:r>
            <a:r>
              <a:rPr lang="en-US" altLang="en-US" sz="2000" baseline="30000" smtClean="0"/>
              <a:t>st</a:t>
            </a:r>
            <a:r>
              <a:rPr lang="en-US" altLang="en-US" sz="2000" smtClean="0"/>
              <a:t> M.A. in Music in US</a:t>
            </a:r>
          </a:p>
          <a:p>
            <a:r>
              <a:rPr lang="en-US" altLang="en-US" sz="2000" smtClean="0"/>
              <a:t>Organist &amp; founding member of AGO</a:t>
            </a:r>
          </a:p>
          <a:p>
            <a:r>
              <a:rPr lang="en-US" altLang="en-US" sz="2000" smtClean="0"/>
              <a:t>Teacher &amp; author of theory books</a:t>
            </a:r>
          </a:p>
          <a:p>
            <a:r>
              <a:rPr lang="en-US" altLang="en-US" sz="2000" smtClean="0"/>
              <a:t>Chamber Music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sz="half" idx="2"/>
          </p:nvPr>
        </p:nvSpPr>
        <p:spPr>
          <a:xfrm>
            <a:off x="685800" y="4495800"/>
            <a:ext cx="5410200" cy="1782763"/>
          </a:xfrm>
        </p:spPr>
        <p:txBody>
          <a:bodyPr/>
          <a:lstStyle/>
          <a:p>
            <a:r>
              <a:rPr lang="en-US" altLang="en-US" sz="2000" smtClean="0"/>
              <a:t>Student of Chadwick in Boston</a:t>
            </a:r>
          </a:p>
          <a:p>
            <a:r>
              <a:rPr lang="en-US" altLang="en-US" sz="2000" smtClean="0"/>
              <a:t>Study in Munich w/ Rheinberger</a:t>
            </a:r>
          </a:p>
          <a:p>
            <a:r>
              <a:rPr lang="en-US" altLang="en-US" sz="2000" i="1" smtClean="0"/>
              <a:t>Hora novissima</a:t>
            </a:r>
            <a:r>
              <a:rPr lang="en-US" altLang="en-US" sz="2000" smtClean="0"/>
              <a:t>, etc., - makes his rep in 1890s</a:t>
            </a:r>
          </a:p>
          <a:p>
            <a:r>
              <a:rPr lang="en-US" altLang="en-US" sz="2000" smtClean="0"/>
              <a:t>Theory Professor and Dean of SoM at Yale U</a:t>
            </a:r>
          </a:p>
          <a:p>
            <a:r>
              <a:rPr lang="en-US" altLang="en-US" sz="2000" smtClean="0"/>
              <a:t>Teacher of Charles 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04800"/>
            <a:ext cx="222567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13125"/>
            <a:ext cx="234791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43400" y="381000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Arthur Foote (1853-1937)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66800" y="39624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Horatio Parker (1863-1919)</a:t>
            </a:r>
          </a:p>
        </p:txBody>
      </p:sp>
      <p:pic>
        <p:nvPicPr>
          <p:cNvPr id="6" name="Chapter9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5313" y="253440"/>
            <a:ext cx="609600" cy="609600"/>
          </a:xfrm>
          <a:prstGeom prst="rect">
            <a:avLst/>
          </a:prstGeom>
        </p:spPr>
      </p:pic>
      <p:pic>
        <p:nvPicPr>
          <p:cNvPr id="7" name="Chapter9-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38504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457200" y="1295400"/>
            <a:ext cx="5334000" cy="1905000"/>
          </a:xfrm>
        </p:spPr>
        <p:txBody>
          <a:bodyPr/>
          <a:lstStyle/>
          <a:p>
            <a:r>
              <a:rPr lang="en-US" altLang="en-US" sz="2000" smtClean="0"/>
              <a:t>Child prodigy, but family discouraged her</a:t>
            </a:r>
          </a:p>
          <a:p>
            <a:r>
              <a:rPr lang="en-US" altLang="en-US" sz="2000" smtClean="0"/>
              <a:t>Study in Boston w/ European masters</a:t>
            </a:r>
          </a:p>
          <a:p>
            <a:r>
              <a:rPr lang="en-US" altLang="en-US" sz="2000" smtClean="0"/>
              <a:t>Self-taught in composition</a:t>
            </a:r>
          </a:p>
          <a:p>
            <a:r>
              <a:rPr lang="en-US" altLang="en-US" sz="2000" smtClean="0"/>
              <a:t>“Mrs. H.H.A. Beach” (1885-1910)</a:t>
            </a:r>
          </a:p>
          <a:p>
            <a:r>
              <a:rPr lang="en-US" altLang="en-US" sz="2000" smtClean="0"/>
              <a:t>Leading woman composer (despite prejudices)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sz="half" idx="2"/>
          </p:nvPr>
        </p:nvSpPr>
        <p:spPr>
          <a:xfrm>
            <a:off x="3276600" y="4267200"/>
            <a:ext cx="5410200" cy="2438400"/>
          </a:xfrm>
        </p:spPr>
        <p:txBody>
          <a:bodyPr/>
          <a:lstStyle/>
          <a:p>
            <a:r>
              <a:rPr lang="en-US" altLang="en-US" sz="2000" dirty="0" smtClean="0"/>
              <a:t>New York born and early music education</a:t>
            </a:r>
          </a:p>
          <a:p>
            <a:r>
              <a:rPr lang="en-US" altLang="en-US" sz="2000" dirty="0" smtClean="0"/>
              <a:t>Study at Paris Conservatoire, &amp; Frankfurt </a:t>
            </a:r>
          </a:p>
          <a:p>
            <a:r>
              <a:rPr lang="en-US" altLang="en-US" sz="2000" dirty="0" smtClean="0"/>
              <a:t>Piano teacher in Europe (1881-88)</a:t>
            </a:r>
          </a:p>
          <a:p>
            <a:r>
              <a:rPr lang="en-US" altLang="en-US" sz="2000" dirty="0" smtClean="0"/>
              <a:t>Returns to Boston, until….</a:t>
            </a:r>
          </a:p>
          <a:p>
            <a:r>
              <a:rPr lang="en-US" altLang="en-US" sz="2000" dirty="0" smtClean="0"/>
              <a:t>Columbia University (1891-1904)</a:t>
            </a:r>
          </a:p>
          <a:p>
            <a:r>
              <a:rPr lang="en-US" altLang="en-US" sz="2000" dirty="0" smtClean="0"/>
              <a:t>“New German School” – music as expression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304800"/>
            <a:ext cx="244316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649663"/>
            <a:ext cx="23733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381000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/>
              <a:t>Amy Marcy Cheney (Beach) (1867-1944)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7600" y="3810000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Edward MacDowell (1860-1908)</a:t>
            </a:r>
          </a:p>
        </p:txBody>
      </p:sp>
      <p:pic>
        <p:nvPicPr>
          <p:cNvPr id="2" name="Chapter9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400" y="381000"/>
            <a:ext cx="609600" cy="609600"/>
          </a:xfrm>
          <a:prstGeom prst="rect">
            <a:avLst/>
          </a:prstGeom>
        </p:spPr>
      </p:pic>
      <p:pic>
        <p:nvPicPr>
          <p:cNvPr id="5" name="Chapter9-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8565" y="3810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Music Examples</a:t>
            </a:r>
          </a:p>
        </p:txBody>
      </p:sp>
      <p:sp>
        <p:nvSpPr>
          <p:cNvPr id="3379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/>
          <a:lstStyle/>
          <a:p>
            <a:r>
              <a:rPr lang="en-US" altLang="en-US" sz="2400" dirty="0" smtClean="0">
                <a:hlinkClick r:id="rId5"/>
              </a:rPr>
              <a:t>John Knowles Paine - Symphony No.1 in C-minor, Op.23 (1875) </a:t>
            </a:r>
            <a:endParaRPr lang="en-US" altLang="en-US" sz="2400" dirty="0" smtClean="0"/>
          </a:p>
          <a:p>
            <a:r>
              <a:rPr lang="nl-NL" altLang="en-US" sz="2400" dirty="0" smtClean="0">
                <a:hlinkClick r:id="rId6"/>
              </a:rPr>
              <a:t>George Chadwick - Rip Van Winkle Overture</a:t>
            </a:r>
            <a:endParaRPr lang="nl-NL" altLang="en-US" sz="2400" dirty="0" smtClean="0"/>
          </a:p>
          <a:p>
            <a:r>
              <a:rPr lang="nl-NL" altLang="en-US" sz="2400" dirty="0" smtClean="0">
                <a:hlinkClick r:id="rId7"/>
              </a:rPr>
              <a:t>Chadwick - Symphonic Sketches: I. Jubilee</a:t>
            </a:r>
            <a:endParaRPr lang="nl-NL" altLang="en-US" sz="2400" dirty="0" smtClean="0"/>
          </a:p>
          <a:p>
            <a:r>
              <a:rPr lang="en-US" altLang="en-US" sz="2400" dirty="0" smtClean="0">
                <a:hlinkClick r:id="rId8"/>
              </a:rPr>
              <a:t>Arthur Foote (Scherzo for flute and string quartet) </a:t>
            </a:r>
            <a:endParaRPr lang="en-US" altLang="en-US" sz="2400" dirty="0" smtClean="0"/>
          </a:p>
          <a:p>
            <a:r>
              <a:rPr lang="en-US" altLang="en-US" sz="2400" dirty="0" smtClean="0">
                <a:hlinkClick r:id="rId9"/>
              </a:rPr>
              <a:t>Horatio Parker - Hora </a:t>
            </a:r>
            <a:r>
              <a:rPr lang="en-US" altLang="en-US" sz="2400" dirty="0" err="1" smtClean="0">
                <a:hlinkClick r:id="rId9"/>
              </a:rPr>
              <a:t>Novissima</a:t>
            </a:r>
            <a:r>
              <a:rPr lang="en-US" altLang="en-US" sz="2400" dirty="0" smtClean="0">
                <a:hlinkClick r:id="rId9"/>
              </a:rPr>
              <a:t>: Introduction and Chorus </a:t>
            </a:r>
            <a:endParaRPr lang="en-US" altLang="en-US" sz="2400" dirty="0" smtClean="0"/>
          </a:p>
          <a:p>
            <a:r>
              <a:rPr lang="en-US" altLang="en-US" sz="2400" dirty="0" smtClean="0">
                <a:hlinkClick r:id="rId10"/>
              </a:rPr>
              <a:t>MacDowell - Woodland Sketches, Op. 51: No. 1: To a Wild Rose</a:t>
            </a:r>
            <a:r>
              <a:rPr lang="en-US" altLang="en-US" sz="2400" dirty="0" smtClean="0"/>
              <a:t> (LG 9.1)</a:t>
            </a:r>
          </a:p>
          <a:p>
            <a:r>
              <a:rPr lang="it-IT" altLang="en-US" sz="2400" dirty="0" smtClean="0">
                <a:hlinkClick r:id="rId11"/>
              </a:rPr>
              <a:t>Amy Beach - Symphony in E Minor, Op. 32, Gaelic: II. Alla Siciliana; Allegro vivace </a:t>
            </a:r>
            <a:r>
              <a:rPr lang="it-IT" altLang="en-US" sz="2400" dirty="0" smtClean="0"/>
              <a:t> (</a:t>
            </a:r>
            <a:r>
              <a:rPr lang="it-IT" altLang="en-US" sz="2400" dirty="0" smtClean="0"/>
              <a:t>LG 9.2)</a:t>
            </a:r>
          </a:p>
        </p:txBody>
      </p:sp>
      <p:pic>
        <p:nvPicPr>
          <p:cNvPr id="2" name="Chapter9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10668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6646</TotalTime>
  <Words>831</Words>
  <Application>Microsoft Office PowerPoint</Application>
  <PresentationFormat>On-screen Show (4:3)</PresentationFormat>
  <Paragraphs>111</Paragraphs>
  <Slides>11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Post-Spring Break Revision</vt:lpstr>
      <vt:lpstr>Friendly Alert</vt:lpstr>
      <vt:lpstr>Chapter Nine </vt:lpstr>
      <vt:lpstr>Theodore Thomas (1835-1905)</vt:lpstr>
      <vt:lpstr>Second New England School</vt:lpstr>
      <vt:lpstr>PowerPoint Presentation</vt:lpstr>
      <vt:lpstr>PowerPoint Presentation</vt:lpstr>
      <vt:lpstr>PowerPoint Presentation</vt:lpstr>
      <vt:lpstr>Music Examples</vt:lpstr>
      <vt:lpstr>Charles Ives (1874-1954)</vt:lpstr>
      <vt:lpstr>Ives – Music Examples</vt:lpstr>
    </vt:vector>
  </TitlesOfParts>
  <Company>University of Central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 2010 “Enjoyment of Music</dc:title>
  <dc:creator>SWarfield</dc:creator>
  <cp:lastModifiedBy>Scott Warfield</cp:lastModifiedBy>
  <cp:revision>229</cp:revision>
  <cp:lastPrinted>2020-03-23T22:26:45Z</cp:lastPrinted>
  <dcterms:created xsi:type="dcterms:W3CDTF">2004-08-24T14:47:50Z</dcterms:created>
  <dcterms:modified xsi:type="dcterms:W3CDTF">2020-03-24T02:15:14Z</dcterms:modified>
</cp:coreProperties>
</file>